
<file path=[Content_Types].xml><?xml version="1.0" encoding="utf-8"?>
<Types xmlns="http://schemas.openxmlformats.org/package/2006/content-types">
  <Default Extension="emf" ContentType="image/x-emf"/>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4" r:id="rId4"/>
  </p:sldMasterIdLst>
  <p:notesMasterIdLst>
    <p:notesMasterId r:id="rId7"/>
  </p:notesMasterIdLst>
  <p:handoutMasterIdLst>
    <p:handoutMasterId r:id="rId8"/>
  </p:handoutMasterIdLst>
  <p:sldIdLst>
    <p:sldId id="257" r:id="rId5"/>
    <p:sldId id="258" r:id="rId6"/>
  </p:sldIdLst>
  <p:sldSz cx="6858000" cy="9144000" type="letter"/>
  <p:notesSz cx="6858000" cy="9144000"/>
  <p:defaultTextStyle>
    <a:defPPr>
      <a:defRPr lang="en-US"/>
    </a:defPPr>
    <a:lvl1pPr marL="0" algn="l" defTabSz="820583" rtl="0" eaLnBrk="1" latinLnBrk="0" hangingPunct="1">
      <a:defRPr sz="1615" kern="1200">
        <a:solidFill>
          <a:schemeClr val="tx1"/>
        </a:solidFill>
        <a:latin typeface="+mn-lt"/>
        <a:ea typeface="+mn-ea"/>
        <a:cs typeface="+mn-cs"/>
      </a:defRPr>
    </a:lvl1pPr>
    <a:lvl2pPr marL="410291" algn="l" defTabSz="820583" rtl="0" eaLnBrk="1" latinLnBrk="0" hangingPunct="1">
      <a:defRPr sz="1615" kern="1200">
        <a:solidFill>
          <a:schemeClr val="tx1"/>
        </a:solidFill>
        <a:latin typeface="+mn-lt"/>
        <a:ea typeface="+mn-ea"/>
        <a:cs typeface="+mn-cs"/>
      </a:defRPr>
    </a:lvl2pPr>
    <a:lvl3pPr marL="820583" algn="l" defTabSz="820583" rtl="0" eaLnBrk="1" latinLnBrk="0" hangingPunct="1">
      <a:defRPr sz="1615" kern="1200">
        <a:solidFill>
          <a:schemeClr val="tx1"/>
        </a:solidFill>
        <a:latin typeface="+mn-lt"/>
        <a:ea typeface="+mn-ea"/>
        <a:cs typeface="+mn-cs"/>
      </a:defRPr>
    </a:lvl3pPr>
    <a:lvl4pPr marL="1230874" algn="l" defTabSz="820583" rtl="0" eaLnBrk="1" latinLnBrk="0" hangingPunct="1">
      <a:defRPr sz="1615" kern="1200">
        <a:solidFill>
          <a:schemeClr val="tx1"/>
        </a:solidFill>
        <a:latin typeface="+mn-lt"/>
        <a:ea typeface="+mn-ea"/>
        <a:cs typeface="+mn-cs"/>
      </a:defRPr>
    </a:lvl4pPr>
    <a:lvl5pPr marL="1641165" algn="l" defTabSz="820583" rtl="0" eaLnBrk="1" latinLnBrk="0" hangingPunct="1">
      <a:defRPr sz="1615" kern="1200">
        <a:solidFill>
          <a:schemeClr val="tx1"/>
        </a:solidFill>
        <a:latin typeface="+mn-lt"/>
        <a:ea typeface="+mn-ea"/>
        <a:cs typeface="+mn-cs"/>
      </a:defRPr>
    </a:lvl5pPr>
    <a:lvl6pPr marL="2051456" algn="l" defTabSz="820583" rtl="0" eaLnBrk="1" latinLnBrk="0" hangingPunct="1">
      <a:defRPr sz="1615" kern="1200">
        <a:solidFill>
          <a:schemeClr val="tx1"/>
        </a:solidFill>
        <a:latin typeface="+mn-lt"/>
        <a:ea typeface="+mn-ea"/>
        <a:cs typeface="+mn-cs"/>
      </a:defRPr>
    </a:lvl6pPr>
    <a:lvl7pPr marL="2461748" algn="l" defTabSz="820583" rtl="0" eaLnBrk="1" latinLnBrk="0" hangingPunct="1">
      <a:defRPr sz="1615" kern="1200">
        <a:solidFill>
          <a:schemeClr val="tx1"/>
        </a:solidFill>
        <a:latin typeface="+mn-lt"/>
        <a:ea typeface="+mn-ea"/>
        <a:cs typeface="+mn-cs"/>
      </a:defRPr>
    </a:lvl7pPr>
    <a:lvl8pPr marL="2872039" algn="l" defTabSz="820583" rtl="0" eaLnBrk="1" latinLnBrk="0" hangingPunct="1">
      <a:defRPr sz="1615" kern="1200">
        <a:solidFill>
          <a:schemeClr val="tx1"/>
        </a:solidFill>
        <a:latin typeface="+mn-lt"/>
        <a:ea typeface="+mn-ea"/>
        <a:cs typeface="+mn-cs"/>
      </a:defRPr>
    </a:lvl8pPr>
    <a:lvl9pPr marL="3282330" algn="l" defTabSz="820583" rtl="0" eaLnBrk="1" latinLnBrk="0" hangingPunct="1">
      <a:defRPr sz="1615"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7BD4"/>
    <a:srgbClr val="263845"/>
    <a:srgbClr val="F0B93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85" autoAdjust="0"/>
    <p:restoredTop sz="94643"/>
  </p:normalViewPr>
  <p:slideViewPr>
    <p:cSldViewPr snapToGrid="0" snapToObjects="1">
      <p:cViewPr varScale="1">
        <p:scale>
          <a:sx n="41" d="100"/>
          <a:sy n="41" d="100"/>
        </p:scale>
        <p:origin x="1915" y="53"/>
      </p:cViewPr>
      <p:guideLst/>
    </p:cSldViewPr>
  </p:slideViewPr>
  <p:notesTextViewPr>
    <p:cViewPr>
      <p:scale>
        <a:sx n="1" d="1"/>
        <a:sy n="1" d="1"/>
      </p:scale>
      <p:origin x="0" y="0"/>
    </p:cViewPr>
  </p:notesTextViewPr>
  <p:notesViewPr>
    <p:cSldViewPr snapToGrid="0" snapToObjects="1">
      <p:cViewPr varScale="1">
        <p:scale>
          <a:sx n="88" d="100"/>
          <a:sy n="88" d="100"/>
        </p:scale>
        <p:origin x="373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6E5A61F-4FFF-4361-8707-148CAFEFE1D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073A8799-E2A4-4317-9959-EDA0053A6FB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50DA5DE-B7A3-4039-B388-28C6BAFF26FA}" type="datetimeFigureOut">
              <a:rPr lang="en-US" smtClean="0"/>
              <a:t>11/18/2021</a:t>
            </a:fld>
            <a:endParaRPr lang="en-US" dirty="0"/>
          </a:p>
        </p:txBody>
      </p:sp>
      <p:sp>
        <p:nvSpPr>
          <p:cNvPr id="4" name="Footer Placeholder 3">
            <a:extLst>
              <a:ext uri="{FF2B5EF4-FFF2-40B4-BE49-F238E27FC236}">
                <a16:creationId xmlns:a16="http://schemas.microsoft.com/office/drawing/2014/main" id="{7D31AF5F-E8C7-4681-89F5-7ABF0CD76AF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62EE1C7-EB87-40D4-9D4C-15A16928474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C6224A-8E90-4D5C-B060-B5F64B6E9917}" type="slidenum">
              <a:rPr lang="en-US" smtClean="0"/>
              <a:t>‹#›</a:t>
            </a:fld>
            <a:endParaRPr lang="en-US" dirty="0"/>
          </a:p>
        </p:txBody>
      </p:sp>
    </p:spTree>
    <p:extLst>
      <p:ext uri="{BB962C8B-B14F-4D97-AF65-F5344CB8AC3E}">
        <p14:creationId xmlns:p14="http://schemas.microsoft.com/office/powerpoint/2010/main" val="13264910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DFD3B1-B13C-7847-B406-71CF6053C9A3}" type="datetimeFigureOut">
              <a:rPr lang="en-US" smtClean="0"/>
              <a:t>11/18/2021</a:t>
            </a:fld>
            <a:endParaRPr 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9CD533-92DA-E443-BB66-DB1A7BA0513B}" type="slidenum">
              <a:rPr lang="en-US" smtClean="0"/>
              <a:t>‹#›</a:t>
            </a:fld>
            <a:endParaRPr lang="en-US" dirty="0"/>
          </a:p>
        </p:txBody>
      </p:sp>
    </p:spTree>
    <p:extLst>
      <p:ext uri="{BB962C8B-B14F-4D97-AF65-F5344CB8AC3E}">
        <p14:creationId xmlns:p14="http://schemas.microsoft.com/office/powerpoint/2010/main" val="2116023926"/>
      </p:ext>
    </p:extLst>
  </p:cSld>
  <p:clrMap bg1="lt1" tx1="dk1" bg2="lt2" tx2="dk2" accent1="accent1" accent2="accent2" accent3="accent3" accent4="accent4" accent5="accent5" accent6="accent6" hlink="hlink" folHlink="folHlink"/>
  <p:notesStyle>
    <a:lvl1pPr marL="0" algn="l" defTabSz="820583" rtl="0" eaLnBrk="1" latinLnBrk="0" hangingPunct="1">
      <a:defRPr sz="1077" kern="1200">
        <a:solidFill>
          <a:schemeClr val="tx1"/>
        </a:solidFill>
        <a:latin typeface="+mn-lt"/>
        <a:ea typeface="+mn-ea"/>
        <a:cs typeface="+mn-cs"/>
      </a:defRPr>
    </a:lvl1pPr>
    <a:lvl2pPr marL="410291" algn="l" defTabSz="820583" rtl="0" eaLnBrk="1" latinLnBrk="0" hangingPunct="1">
      <a:defRPr sz="1077" kern="1200">
        <a:solidFill>
          <a:schemeClr val="tx1"/>
        </a:solidFill>
        <a:latin typeface="+mn-lt"/>
        <a:ea typeface="+mn-ea"/>
        <a:cs typeface="+mn-cs"/>
      </a:defRPr>
    </a:lvl2pPr>
    <a:lvl3pPr marL="820583" algn="l" defTabSz="820583" rtl="0" eaLnBrk="1" latinLnBrk="0" hangingPunct="1">
      <a:defRPr sz="1077" kern="1200">
        <a:solidFill>
          <a:schemeClr val="tx1"/>
        </a:solidFill>
        <a:latin typeface="+mn-lt"/>
        <a:ea typeface="+mn-ea"/>
        <a:cs typeface="+mn-cs"/>
      </a:defRPr>
    </a:lvl3pPr>
    <a:lvl4pPr marL="1230874" algn="l" defTabSz="820583" rtl="0" eaLnBrk="1" latinLnBrk="0" hangingPunct="1">
      <a:defRPr sz="1077" kern="1200">
        <a:solidFill>
          <a:schemeClr val="tx1"/>
        </a:solidFill>
        <a:latin typeface="+mn-lt"/>
        <a:ea typeface="+mn-ea"/>
        <a:cs typeface="+mn-cs"/>
      </a:defRPr>
    </a:lvl4pPr>
    <a:lvl5pPr marL="1641165" algn="l" defTabSz="820583" rtl="0" eaLnBrk="1" latinLnBrk="0" hangingPunct="1">
      <a:defRPr sz="1077" kern="1200">
        <a:solidFill>
          <a:schemeClr val="tx1"/>
        </a:solidFill>
        <a:latin typeface="+mn-lt"/>
        <a:ea typeface="+mn-ea"/>
        <a:cs typeface="+mn-cs"/>
      </a:defRPr>
    </a:lvl5pPr>
    <a:lvl6pPr marL="2051456" algn="l" defTabSz="820583" rtl="0" eaLnBrk="1" latinLnBrk="0" hangingPunct="1">
      <a:defRPr sz="1077" kern="1200">
        <a:solidFill>
          <a:schemeClr val="tx1"/>
        </a:solidFill>
        <a:latin typeface="+mn-lt"/>
        <a:ea typeface="+mn-ea"/>
        <a:cs typeface="+mn-cs"/>
      </a:defRPr>
    </a:lvl6pPr>
    <a:lvl7pPr marL="2461748" algn="l" defTabSz="820583" rtl="0" eaLnBrk="1" latinLnBrk="0" hangingPunct="1">
      <a:defRPr sz="1077" kern="1200">
        <a:solidFill>
          <a:schemeClr val="tx1"/>
        </a:solidFill>
        <a:latin typeface="+mn-lt"/>
        <a:ea typeface="+mn-ea"/>
        <a:cs typeface="+mn-cs"/>
      </a:defRPr>
    </a:lvl7pPr>
    <a:lvl8pPr marL="2872039" algn="l" defTabSz="820583" rtl="0" eaLnBrk="1" latinLnBrk="0" hangingPunct="1">
      <a:defRPr sz="1077" kern="1200">
        <a:solidFill>
          <a:schemeClr val="tx1"/>
        </a:solidFill>
        <a:latin typeface="+mn-lt"/>
        <a:ea typeface="+mn-ea"/>
        <a:cs typeface="+mn-cs"/>
      </a:defRPr>
    </a:lvl8pPr>
    <a:lvl9pPr marL="3282330" algn="l" defTabSz="820583" rtl="0" eaLnBrk="1" latinLnBrk="0" hangingPunct="1">
      <a:defRPr sz="107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9CD533-92DA-E443-BB66-DB1A7BA0513B}" type="slidenum">
              <a:rPr lang="en-US" smtClean="0"/>
              <a:t>2</a:t>
            </a:fld>
            <a:endParaRPr lang="en-US" dirty="0"/>
          </a:p>
        </p:txBody>
      </p:sp>
    </p:spTree>
    <p:extLst>
      <p:ext uri="{BB962C8B-B14F-4D97-AF65-F5344CB8AC3E}">
        <p14:creationId xmlns:p14="http://schemas.microsoft.com/office/powerpoint/2010/main" val="16849299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10" name="Footer Placeholder 8"/>
          <p:cNvSpPr>
            <a:spLocks noGrp="1"/>
          </p:cNvSpPr>
          <p:nvPr>
            <p:ph type="ftr" sz="quarter" idx="3"/>
          </p:nvPr>
        </p:nvSpPr>
        <p:spPr>
          <a:xfrm>
            <a:off x="580073" y="8692718"/>
            <a:ext cx="2314575" cy="211137"/>
          </a:xfrm>
          <a:prstGeom prst="rect">
            <a:avLst/>
          </a:prstGeom>
        </p:spPr>
        <p:txBody>
          <a:bodyPr vert="horz" lIns="91440" tIns="45720" rIns="91440" bIns="45720" rtlCol="0" anchor="ctr"/>
          <a:lstStyle>
            <a:lvl1pPr algn="l">
              <a:defRPr sz="1000" b="0" i="0">
                <a:solidFill>
                  <a:srgbClr val="167BD4"/>
                </a:solidFill>
                <a:latin typeface="Gotham Medium" charset="0"/>
                <a:ea typeface="Gotham Medium" charset="0"/>
                <a:cs typeface="Gotham Medium" charset="0"/>
              </a:defRPr>
            </a:lvl1pPr>
          </a:lstStyle>
          <a:p>
            <a:r>
              <a:rPr lang="en-US" dirty="0"/>
              <a:t>hubinternational.com</a:t>
            </a:r>
          </a:p>
        </p:txBody>
      </p:sp>
      <p:sp>
        <p:nvSpPr>
          <p:cNvPr id="3" name="Picture Placeholder 2">
            <a:extLst>
              <a:ext uri="{FF2B5EF4-FFF2-40B4-BE49-F238E27FC236}">
                <a16:creationId xmlns:a16="http://schemas.microsoft.com/office/drawing/2014/main" id="{37CE2998-1E5F-4A34-BF83-DB74D85F7973}"/>
              </a:ext>
            </a:extLst>
          </p:cNvPr>
          <p:cNvSpPr>
            <a:spLocks noGrp="1"/>
          </p:cNvSpPr>
          <p:nvPr>
            <p:ph type="pic" sz="quarter" idx="10" hasCustomPrompt="1"/>
          </p:nvPr>
        </p:nvSpPr>
        <p:spPr>
          <a:xfrm>
            <a:off x="0" y="0"/>
            <a:ext cx="6858000" cy="3365500"/>
          </a:xfrm>
          <a:prstGeom prst="rect">
            <a:avLst/>
          </a:prstGeom>
          <a:solidFill>
            <a:schemeClr val="bg1">
              <a:lumMod val="95000"/>
            </a:schemeClr>
          </a:solidFill>
        </p:spPr>
        <p:txBody>
          <a:bodyPr/>
          <a:lstStyle>
            <a:lvl1pPr marL="0" indent="0">
              <a:buNone/>
              <a:defRPr/>
            </a:lvl1pPr>
          </a:lstStyle>
          <a:p>
            <a:r>
              <a:rPr lang="en-US" dirty="0"/>
              <a:t>Insert Picture</a:t>
            </a:r>
          </a:p>
        </p:txBody>
      </p:sp>
    </p:spTree>
    <p:extLst>
      <p:ext uri="{BB962C8B-B14F-4D97-AF65-F5344CB8AC3E}">
        <p14:creationId xmlns:p14="http://schemas.microsoft.com/office/powerpoint/2010/main" val="641014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7" name="Rectangle 6"/>
          <p:cNvSpPr/>
          <p:nvPr userDrawn="1"/>
        </p:nvSpPr>
        <p:spPr>
          <a:xfrm>
            <a:off x="0" y="0"/>
            <a:ext cx="6858000" cy="926665"/>
          </a:xfrm>
          <a:prstGeom prst="rect">
            <a:avLst/>
          </a:prstGeom>
          <a:solidFill>
            <a:srgbClr val="167B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25" dirty="0"/>
          </a:p>
        </p:txBody>
      </p:sp>
      <p:pic>
        <p:nvPicPr>
          <p:cNvPr id="8" name="Picture 7"/>
          <p:cNvPicPr>
            <a:picLocks noChangeAspect="1"/>
          </p:cNvPicPr>
          <p:nvPr userDrawn="1"/>
        </p:nvPicPr>
        <p:blipFill rotWithShape="1">
          <a:blip r:embed="rId2">
            <a:extLst>
              <a:ext uri="{28A0092B-C50C-407E-A947-70E740481C1C}">
                <a14:useLocalDpi xmlns:a14="http://schemas.microsoft.com/office/drawing/2010/main" val="0"/>
              </a:ext>
            </a:extLst>
          </a:blip>
          <a:srcRect l="48417" t="91590" r="-2" b="-822"/>
          <a:stretch/>
        </p:blipFill>
        <p:spPr>
          <a:xfrm>
            <a:off x="-289629" y="219285"/>
            <a:ext cx="2648910" cy="488091"/>
          </a:xfrm>
          <a:prstGeom prst="rect">
            <a:avLst/>
          </a:prstGeom>
        </p:spPr>
      </p:pic>
      <p:sp>
        <p:nvSpPr>
          <p:cNvPr id="13" name="Footer Placeholder 8"/>
          <p:cNvSpPr>
            <a:spLocks noGrp="1"/>
          </p:cNvSpPr>
          <p:nvPr>
            <p:ph type="ftr" sz="quarter" idx="3"/>
          </p:nvPr>
        </p:nvSpPr>
        <p:spPr>
          <a:xfrm>
            <a:off x="580073" y="8692718"/>
            <a:ext cx="2314575" cy="211137"/>
          </a:xfrm>
          <a:prstGeom prst="rect">
            <a:avLst/>
          </a:prstGeom>
        </p:spPr>
        <p:txBody>
          <a:bodyPr vert="horz" lIns="91440" tIns="45720" rIns="91440" bIns="45720" rtlCol="0" anchor="ctr"/>
          <a:lstStyle>
            <a:lvl1pPr algn="l">
              <a:defRPr sz="1000" b="0" i="0">
                <a:solidFill>
                  <a:srgbClr val="167BD4"/>
                </a:solidFill>
                <a:latin typeface="Gotham Medium" charset="0"/>
                <a:ea typeface="Gotham Medium" charset="0"/>
                <a:cs typeface="Gotham Medium" charset="0"/>
              </a:defRPr>
            </a:lvl1pPr>
          </a:lstStyle>
          <a:p>
            <a:r>
              <a:rPr lang="en-US" dirty="0"/>
              <a:t>hubinternational.com</a:t>
            </a:r>
          </a:p>
        </p:txBody>
      </p:sp>
    </p:spTree>
    <p:extLst>
      <p:ext uri="{BB962C8B-B14F-4D97-AF65-F5344CB8AC3E}">
        <p14:creationId xmlns:p14="http://schemas.microsoft.com/office/powerpoint/2010/main" val="175519877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Footer Placeholder 8"/>
          <p:cNvSpPr>
            <a:spLocks noGrp="1"/>
          </p:cNvSpPr>
          <p:nvPr>
            <p:ph type="ftr" sz="quarter" idx="3"/>
          </p:nvPr>
        </p:nvSpPr>
        <p:spPr>
          <a:xfrm>
            <a:off x="580073" y="8692718"/>
            <a:ext cx="2314575" cy="211137"/>
          </a:xfrm>
          <a:prstGeom prst="rect">
            <a:avLst/>
          </a:prstGeom>
        </p:spPr>
        <p:txBody>
          <a:bodyPr vert="horz" lIns="91440" tIns="45720" rIns="91440" bIns="45720" rtlCol="0" anchor="ctr"/>
          <a:lstStyle>
            <a:lvl1pPr algn="l">
              <a:defRPr sz="1000" b="0" i="0">
                <a:solidFill>
                  <a:srgbClr val="167BD4"/>
                </a:solidFill>
                <a:latin typeface="Gotham Medium" charset="0"/>
                <a:ea typeface="Gotham Medium" charset="0"/>
                <a:cs typeface="Gotham Medium" charset="0"/>
              </a:defRPr>
            </a:lvl1pPr>
          </a:lstStyle>
          <a:p>
            <a:r>
              <a:rPr lang="en-US" dirty="0"/>
              <a:t>hubinternational.com</a:t>
            </a:r>
          </a:p>
        </p:txBody>
      </p:sp>
    </p:spTree>
    <p:extLst>
      <p:ext uri="{BB962C8B-B14F-4D97-AF65-F5344CB8AC3E}">
        <p14:creationId xmlns:p14="http://schemas.microsoft.com/office/powerpoint/2010/main" val="1536638267"/>
      </p:ext>
    </p:extLst>
  </p:cSld>
  <p:clrMap bg1="lt1" tx1="dk1" bg2="lt2" tx2="dk2" accent1="accent1" accent2="accent2" accent3="accent3" accent4="accent4" accent5="accent5" accent6="accent6" hlink="hlink" folHlink="folHlink"/>
  <p:sldLayoutIdLst>
    <p:sldLayoutId id="2147483676" r:id="rId1"/>
    <p:sldLayoutId id="2147483677" r:id="rId2"/>
  </p:sldLayoutIdLst>
  <p:hf sldNum="0"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fif"/><Relationship Id="rId1" Type="http://schemas.openxmlformats.org/officeDocument/2006/relationships/slideLayout" Target="../slideLayouts/slideLayout1.xml"/><Relationship Id="rId4" Type="http://schemas.openxmlformats.org/officeDocument/2006/relationships/image" Target="../media/image4.jfif"/></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fif"/><Relationship Id="rId5" Type="http://schemas.openxmlformats.org/officeDocument/2006/relationships/image" Target="../media/image5.jfif"/><Relationship Id="rId4" Type="http://schemas.openxmlformats.org/officeDocument/2006/relationships/hyperlink" Target="mailto:opa@hubinternationa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3"/>
          </p:nvPr>
        </p:nvSpPr>
        <p:spPr>
          <a:xfrm>
            <a:off x="580073" y="8692718"/>
            <a:ext cx="2314575" cy="211137"/>
          </a:xfrm>
        </p:spPr>
        <p:txBody>
          <a:bodyPr/>
          <a:lstStyle/>
          <a:p>
            <a:r>
              <a:rPr lang="en-US" dirty="0"/>
              <a:t>hubinternational.com</a:t>
            </a:r>
          </a:p>
        </p:txBody>
      </p:sp>
      <p:pic>
        <p:nvPicPr>
          <p:cNvPr id="3" name="Picture Placeholder 2">
            <a:extLst>
              <a:ext uri="{FF2B5EF4-FFF2-40B4-BE49-F238E27FC236}">
                <a16:creationId xmlns:a16="http://schemas.microsoft.com/office/drawing/2014/main" id="{4DB7AD23-F588-44C0-9C60-BE3C9F58068C}"/>
              </a:ext>
            </a:extLst>
          </p:cNvPr>
          <p:cNvPicPr>
            <a:picLocks noGrp="1" noChangeAspect="1"/>
          </p:cNvPicPr>
          <p:nvPr>
            <p:ph type="pic" sz="quarter" idx="10"/>
          </p:nvPr>
        </p:nvPicPr>
        <p:blipFill>
          <a:blip r:embed="rId2"/>
          <a:srcRect t="14631" b="14631"/>
          <a:stretch/>
        </p:blipFill>
        <p:spPr>
          <a:xfrm>
            <a:off x="0" y="0"/>
            <a:ext cx="6858000" cy="3365500"/>
          </a:xfrm>
        </p:spPr>
      </p:pic>
      <p:sp>
        <p:nvSpPr>
          <p:cNvPr id="5" name="TextBox 4">
            <a:extLst>
              <a:ext uri="{FF2B5EF4-FFF2-40B4-BE49-F238E27FC236}">
                <a16:creationId xmlns:a16="http://schemas.microsoft.com/office/drawing/2014/main" id="{7040E976-CFDF-42E9-BF69-77F3B82B08E8}"/>
              </a:ext>
            </a:extLst>
          </p:cNvPr>
          <p:cNvSpPr txBox="1"/>
          <p:nvPr/>
        </p:nvSpPr>
        <p:spPr>
          <a:xfrm>
            <a:off x="412594" y="4426276"/>
            <a:ext cx="6228349" cy="3051348"/>
          </a:xfrm>
          <a:prstGeom prst="rect">
            <a:avLst/>
          </a:prstGeom>
          <a:noFill/>
        </p:spPr>
        <p:txBody>
          <a:bodyPr wrap="square" rtlCol="0">
            <a:spAutoFit/>
          </a:bodyPr>
          <a:lstStyle/>
          <a:p>
            <a:pPr marL="0" marR="0">
              <a:lnSpc>
                <a:spcPct val="107000"/>
              </a:lnSpc>
              <a:spcBef>
                <a:spcPts val="0"/>
              </a:spcBef>
              <a:spcAft>
                <a:spcPts val="800"/>
              </a:spcAft>
            </a:pPr>
            <a:r>
              <a:rPr lang="en-US" sz="1200" dirty="0">
                <a:effectLst/>
                <a:latin typeface="Arial" panose="020B0604020202020204" pitchFamily="34" charset="0"/>
                <a:ea typeface="Calibri" panose="020F0502020204030204" pitchFamily="34" charset="0"/>
                <a:cs typeface="Arial" panose="020B0604020202020204" pitchFamily="34" charset="0"/>
              </a:rPr>
              <a:t>Across Ontario (and around the world) people are continuing to navigate the global COVID-19 pandemic. Pharmacists continue to play a critical role, providing COVID-19 testing and administering vaccines in addition to servicing their patients and customers. </a:t>
            </a:r>
          </a:p>
          <a:p>
            <a:pPr marL="0" marR="0">
              <a:lnSpc>
                <a:spcPct val="107000"/>
              </a:lnSpc>
              <a:spcBef>
                <a:spcPts val="0"/>
              </a:spcBef>
              <a:spcAft>
                <a:spcPts val="800"/>
              </a:spcAft>
            </a:pPr>
            <a:r>
              <a:rPr lang="en-US" sz="1200" dirty="0">
                <a:effectLst/>
                <a:latin typeface="Arial" panose="020B0604020202020204" pitchFamily="34" charset="0"/>
                <a:ea typeface="Calibri" panose="020F0502020204030204" pitchFamily="34" charset="0"/>
                <a:cs typeface="Arial" panose="020B0604020202020204" pitchFamily="34" charset="0"/>
              </a:rPr>
              <a:t>The current Canadian insurance market continues to see double-digit increases on average (even for claims-free accounts), increased deductibles and reduced coverage. OPA is pleased to advise that the Pharmacy Store Insurance program has maintained broad form coverage for members throughout recent years, all while keeping consistent coverage conditions and ratings. Notably, there has been a significant growth in the program over the last 2 years, with many members bringing their pharmacies onboard.</a:t>
            </a:r>
          </a:p>
          <a:p>
            <a:pPr marL="0" marR="0">
              <a:lnSpc>
                <a:spcPct val="107000"/>
              </a:lnSpc>
              <a:spcBef>
                <a:spcPts val="0"/>
              </a:spcBef>
              <a:spcAft>
                <a:spcPts val="800"/>
              </a:spcAft>
            </a:pPr>
            <a:r>
              <a:rPr lang="en-US" sz="1200" dirty="0">
                <a:latin typeface="Arial" panose="020B0604020202020204" pitchFamily="34" charset="0"/>
                <a:ea typeface="Calibri" panose="020F0502020204030204" pitchFamily="34" charset="0"/>
                <a:cs typeface="Arial" panose="020B0604020202020204" pitchFamily="34" charset="0"/>
              </a:rPr>
              <a:t>W</a:t>
            </a:r>
            <a:r>
              <a:rPr lang="en-US" sz="1200" dirty="0">
                <a:effectLst/>
                <a:latin typeface="Arial" panose="020B0604020202020204" pitchFamily="34" charset="0"/>
                <a:ea typeface="Calibri" panose="020F0502020204030204" pitchFamily="34" charset="0"/>
                <a:cs typeface="Arial" panose="020B0604020202020204" pitchFamily="34" charset="0"/>
              </a:rPr>
              <a:t>hile competitive terms and conditions are attracting members, it is the level of service from both the program’s servicing and claims team that have had pharmacies sticking with the program for 10+ years. OPA’s insurance broker, HUB International, has a dedicated group of customer service and claims professionals that have a comprehensive knowledge of the program, along with the pharmacy profession. </a:t>
            </a:r>
            <a:endParaRPr lang="en-US" sz="1200" b="0" i="0" dirty="0">
              <a:solidFill>
                <a:srgbClr val="263845"/>
              </a:solidFill>
              <a:latin typeface="Gotham Book" charset="0"/>
              <a:ea typeface="Gotham Book" charset="0"/>
              <a:cs typeface="Gotham Book" charset="0"/>
            </a:endParaRPr>
          </a:p>
        </p:txBody>
      </p:sp>
      <p:sp>
        <p:nvSpPr>
          <p:cNvPr id="7" name="Rectangle 6">
            <a:extLst>
              <a:ext uri="{FF2B5EF4-FFF2-40B4-BE49-F238E27FC236}">
                <a16:creationId xmlns:a16="http://schemas.microsoft.com/office/drawing/2014/main" id="{131B9E25-DED3-4499-B3FE-BE45DEED7678}"/>
              </a:ext>
            </a:extLst>
          </p:cNvPr>
          <p:cNvSpPr/>
          <p:nvPr/>
        </p:nvSpPr>
        <p:spPr>
          <a:xfrm>
            <a:off x="3965370" y="1928553"/>
            <a:ext cx="2892629" cy="1440169"/>
          </a:xfrm>
          <a:prstGeom prst="rect">
            <a:avLst/>
          </a:prstGeom>
          <a:solidFill>
            <a:srgbClr val="167B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25" dirty="0"/>
          </a:p>
        </p:txBody>
      </p:sp>
      <p:sp>
        <p:nvSpPr>
          <p:cNvPr id="8" name="Text Placeholder 15">
            <a:extLst>
              <a:ext uri="{FF2B5EF4-FFF2-40B4-BE49-F238E27FC236}">
                <a16:creationId xmlns:a16="http://schemas.microsoft.com/office/drawing/2014/main" id="{DA78A639-6DD3-4583-8B7F-BEBCAF91059C}"/>
              </a:ext>
            </a:extLst>
          </p:cNvPr>
          <p:cNvSpPr txBox="1">
            <a:spLocks/>
          </p:cNvSpPr>
          <p:nvPr/>
        </p:nvSpPr>
        <p:spPr>
          <a:xfrm>
            <a:off x="3982920" y="2264973"/>
            <a:ext cx="2857528" cy="401903"/>
          </a:xfrm>
          <a:prstGeom prst="rect">
            <a:avLst/>
          </a:prstGeom>
        </p:spPr>
        <p:txBody>
          <a:bodyPr/>
          <a:lstStyle>
            <a:lvl1pPr marL="0" indent="0" algn="l" defTabSz="685800" rtl="0" eaLnBrk="1" latinLnBrk="0" hangingPunct="1">
              <a:lnSpc>
                <a:spcPts val="2471"/>
              </a:lnSpc>
              <a:spcBef>
                <a:spcPts val="0"/>
              </a:spcBef>
              <a:buFontTx/>
              <a:buNone/>
              <a:defRPr sz="2118" b="1" i="0" kern="1200" baseline="0">
                <a:solidFill>
                  <a:schemeClr val="bg1"/>
                </a:solidFill>
                <a:latin typeface="Gotham Black" charset="0"/>
                <a:ea typeface="Gotham Black" charset="0"/>
                <a:cs typeface="Gotham Black"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ctr"/>
            <a:r>
              <a:rPr lang="en-US" sz="1800" dirty="0">
                <a:effectLst/>
                <a:latin typeface="Calibri" panose="020F0502020204030204" pitchFamily="34" charset="0"/>
                <a:ea typeface="Calibri" panose="020F0502020204030204" pitchFamily="34" charset="0"/>
                <a:cs typeface="Times New Roman" panose="02020603050405020304" pitchFamily="18" charset="0"/>
              </a:rPr>
              <a:t>OPA Pharmacy </a:t>
            </a:r>
          </a:p>
          <a:p>
            <a:pPr algn="ctr"/>
            <a:r>
              <a:rPr lang="en-US" sz="1800" dirty="0">
                <a:effectLst/>
                <a:latin typeface="Calibri" panose="020F0502020204030204" pitchFamily="34" charset="0"/>
                <a:ea typeface="Calibri" panose="020F0502020204030204" pitchFamily="34" charset="0"/>
                <a:cs typeface="Times New Roman" panose="02020603050405020304" pitchFamily="18" charset="0"/>
              </a:rPr>
              <a:t>Store</a:t>
            </a:r>
            <a:r>
              <a:rPr lang="en-US" sz="1800" dirty="0">
                <a:latin typeface="Calibri" panose="020F0502020204030204" pitchFamily="34" charset="0"/>
                <a:ea typeface="Calibri" panose="020F0502020204030204" pitchFamily="34" charset="0"/>
                <a:cs typeface="Times New Roman" panose="02020603050405020304" pitchFamily="18" charset="0"/>
              </a:rPr>
              <a:t> </a:t>
            </a:r>
            <a:r>
              <a:rPr lang="en-US" sz="1800" dirty="0">
                <a:effectLst/>
                <a:latin typeface="Calibri" panose="020F0502020204030204" pitchFamily="34" charset="0"/>
                <a:ea typeface="Calibri" panose="020F0502020204030204" pitchFamily="34" charset="0"/>
                <a:cs typeface="Times New Roman" panose="02020603050405020304" pitchFamily="18" charset="0"/>
              </a:rPr>
              <a:t>Insurance</a:t>
            </a:r>
          </a:p>
          <a:p>
            <a:pPr algn="ctr"/>
            <a:endParaRPr lang="en-US" sz="1000" dirty="0">
              <a:latin typeface="Arial Black" panose="020B0A04020102020204" pitchFamily="34" charset="0"/>
            </a:endParaRPr>
          </a:p>
        </p:txBody>
      </p:sp>
      <p:sp>
        <p:nvSpPr>
          <p:cNvPr id="9" name="Text Placeholder 15">
            <a:extLst>
              <a:ext uri="{FF2B5EF4-FFF2-40B4-BE49-F238E27FC236}">
                <a16:creationId xmlns:a16="http://schemas.microsoft.com/office/drawing/2014/main" id="{C92A9CFB-ED00-4224-87C9-D83E402C5E73}"/>
              </a:ext>
            </a:extLst>
          </p:cNvPr>
          <p:cNvSpPr txBox="1">
            <a:spLocks/>
          </p:cNvSpPr>
          <p:nvPr/>
        </p:nvSpPr>
        <p:spPr>
          <a:xfrm>
            <a:off x="3726013" y="2107686"/>
            <a:ext cx="2914930" cy="236968"/>
          </a:xfrm>
          <a:prstGeom prst="rect">
            <a:avLst/>
          </a:prstGeom>
        </p:spPr>
        <p:txBody>
          <a:bodyPr/>
          <a:lstStyle>
            <a:lvl1pPr marL="0" indent="0" algn="l" defTabSz="685800" rtl="0" eaLnBrk="1" latinLnBrk="0" hangingPunct="1">
              <a:lnSpc>
                <a:spcPts val="1765"/>
              </a:lnSpc>
              <a:spcBef>
                <a:spcPts val="0"/>
              </a:spcBef>
              <a:buFontTx/>
              <a:buNone/>
              <a:defRPr sz="1235" b="0" i="0" kern="1200" baseline="0">
                <a:solidFill>
                  <a:schemeClr val="bg1"/>
                </a:solidFill>
                <a:latin typeface="Gotham Book" charset="0"/>
                <a:ea typeface="Gotham Book" charset="0"/>
                <a:cs typeface="Gotham Book"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endParaRPr lang="en-US" dirty="0"/>
          </a:p>
        </p:txBody>
      </p:sp>
      <p:sp>
        <p:nvSpPr>
          <p:cNvPr id="16" name="TextBox 15">
            <a:extLst>
              <a:ext uri="{FF2B5EF4-FFF2-40B4-BE49-F238E27FC236}">
                <a16:creationId xmlns:a16="http://schemas.microsoft.com/office/drawing/2014/main" id="{1A7563B2-75CC-421F-8161-1BAEF22B2C11}"/>
              </a:ext>
            </a:extLst>
          </p:cNvPr>
          <p:cNvSpPr txBox="1"/>
          <p:nvPr/>
        </p:nvSpPr>
        <p:spPr>
          <a:xfrm>
            <a:off x="412594" y="3740692"/>
            <a:ext cx="6162814" cy="338554"/>
          </a:xfrm>
          <a:prstGeom prst="rect">
            <a:avLst/>
          </a:prstGeom>
          <a:noFill/>
        </p:spPr>
        <p:txBody>
          <a:bodyPr wrap="square" rtlCol="0">
            <a:spAutoFit/>
          </a:bodyPr>
          <a:lstStyle/>
          <a:p>
            <a:r>
              <a:rPr lang="en-US" sz="1600" b="1" dirty="0">
                <a:solidFill>
                  <a:schemeClr val="accent1"/>
                </a:solidFill>
                <a:latin typeface="Arial" panose="020B0604020202020204" pitchFamily="34" charset="0"/>
                <a:cs typeface="Arial" panose="020B0604020202020204" pitchFamily="34" charset="0"/>
              </a:rPr>
              <a:t>Benefitting Members’ Bottom Lines</a:t>
            </a:r>
          </a:p>
        </p:txBody>
      </p:sp>
      <p:pic>
        <p:nvPicPr>
          <p:cNvPr id="6" name="Picture 5" descr="A picture containing text&#10;&#10;Description automatically generated">
            <a:extLst>
              <a:ext uri="{FF2B5EF4-FFF2-40B4-BE49-F238E27FC236}">
                <a16:creationId xmlns:a16="http://schemas.microsoft.com/office/drawing/2014/main" id="{BBEC3CAB-8233-40FE-B402-9550633B22F7}"/>
              </a:ext>
            </a:extLst>
          </p:cNvPr>
          <p:cNvPicPr>
            <a:picLocks noChangeAspect="1"/>
          </p:cNvPicPr>
          <p:nvPr/>
        </p:nvPicPr>
        <p:blipFill>
          <a:blip r:embed="rId3"/>
          <a:stretch>
            <a:fillRect/>
          </a:stretch>
        </p:blipFill>
        <p:spPr>
          <a:xfrm>
            <a:off x="3726013" y="8200095"/>
            <a:ext cx="2243674" cy="638150"/>
          </a:xfrm>
          <a:prstGeom prst="rect">
            <a:avLst/>
          </a:prstGeom>
        </p:spPr>
      </p:pic>
      <p:cxnSp>
        <p:nvCxnSpPr>
          <p:cNvPr id="10" name="Straight Connector 9">
            <a:extLst>
              <a:ext uri="{FF2B5EF4-FFF2-40B4-BE49-F238E27FC236}">
                <a16:creationId xmlns:a16="http://schemas.microsoft.com/office/drawing/2014/main" id="{7B449149-F236-4BDB-90D7-0565BDCCE197}"/>
              </a:ext>
            </a:extLst>
          </p:cNvPr>
          <p:cNvCxnSpPr/>
          <p:nvPr/>
        </p:nvCxnSpPr>
        <p:spPr>
          <a:xfrm>
            <a:off x="478129" y="4136570"/>
            <a:ext cx="6162814" cy="0"/>
          </a:xfrm>
          <a:prstGeom prst="line">
            <a:avLst/>
          </a:prstGeom>
          <a:ln w="38100">
            <a:solidFill>
              <a:srgbClr val="167BD4"/>
            </a:solidFill>
          </a:ln>
        </p:spPr>
        <p:style>
          <a:lnRef idx="1">
            <a:schemeClr val="accent4"/>
          </a:lnRef>
          <a:fillRef idx="0">
            <a:schemeClr val="accent4"/>
          </a:fillRef>
          <a:effectRef idx="0">
            <a:schemeClr val="accent4"/>
          </a:effectRef>
          <a:fontRef idx="minor">
            <a:schemeClr val="tx1"/>
          </a:fontRef>
        </p:style>
      </p:cxnSp>
      <p:pic>
        <p:nvPicPr>
          <p:cNvPr id="11" name="Picture 10">
            <a:extLst>
              <a:ext uri="{FF2B5EF4-FFF2-40B4-BE49-F238E27FC236}">
                <a16:creationId xmlns:a16="http://schemas.microsoft.com/office/drawing/2014/main" id="{0F74206C-4F25-464B-AA2E-E31BDACC295A}"/>
              </a:ext>
            </a:extLst>
          </p:cNvPr>
          <p:cNvPicPr>
            <a:picLocks noChangeAspect="1"/>
          </p:cNvPicPr>
          <p:nvPr/>
        </p:nvPicPr>
        <p:blipFill>
          <a:blip r:embed="rId4"/>
          <a:srcRect/>
          <a:stretch/>
        </p:blipFill>
        <p:spPr>
          <a:xfrm>
            <a:off x="5080993" y="8200095"/>
            <a:ext cx="1409944" cy="657379"/>
          </a:xfrm>
          <a:prstGeom prst="rect">
            <a:avLst/>
          </a:prstGeom>
        </p:spPr>
      </p:pic>
    </p:spTree>
    <p:extLst>
      <p:ext uri="{BB962C8B-B14F-4D97-AF65-F5344CB8AC3E}">
        <p14:creationId xmlns:p14="http://schemas.microsoft.com/office/powerpoint/2010/main" val="74284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a:xfrm>
            <a:off x="580073" y="8692718"/>
            <a:ext cx="2314575" cy="211137"/>
          </a:xfrm>
        </p:spPr>
        <p:txBody>
          <a:bodyPr/>
          <a:lstStyle/>
          <a:p>
            <a:r>
              <a:rPr lang="en-US" dirty="0"/>
              <a:t>hubinternational.com</a:t>
            </a:r>
          </a:p>
        </p:txBody>
      </p:sp>
      <p:sp>
        <p:nvSpPr>
          <p:cNvPr id="4" name="TextBox 3">
            <a:extLst>
              <a:ext uri="{FF2B5EF4-FFF2-40B4-BE49-F238E27FC236}">
                <a16:creationId xmlns:a16="http://schemas.microsoft.com/office/drawing/2014/main" id="{C5FC02B5-2DC1-4A83-84A2-47F4D627D4E0}"/>
              </a:ext>
            </a:extLst>
          </p:cNvPr>
          <p:cNvSpPr txBox="1"/>
          <p:nvPr/>
        </p:nvSpPr>
        <p:spPr>
          <a:xfrm>
            <a:off x="3930679" y="351412"/>
            <a:ext cx="2710099" cy="228076"/>
          </a:xfrm>
          <a:prstGeom prst="rect">
            <a:avLst/>
          </a:prstGeom>
          <a:noFill/>
        </p:spPr>
        <p:txBody>
          <a:bodyPr wrap="square" rtlCol="0">
            <a:spAutoFit/>
          </a:bodyPr>
          <a:lstStyle/>
          <a:p>
            <a:pPr algn="r"/>
            <a:r>
              <a:rPr lang="en-US" sz="882" b="0" i="0" dirty="0">
                <a:solidFill>
                  <a:schemeClr val="bg1"/>
                </a:solidFill>
                <a:latin typeface="Gotham Medium" charset="0"/>
                <a:ea typeface="Gotham Medium" charset="0"/>
                <a:cs typeface="Gotham Medium" charset="0"/>
              </a:rPr>
              <a:t>OPA Pharmacy Store Insurance Benefits </a:t>
            </a:r>
            <a:r>
              <a:rPr lang="en-US" sz="882" b="0" i="0" baseline="0" dirty="0">
                <a:solidFill>
                  <a:schemeClr val="bg1"/>
                </a:solidFill>
                <a:latin typeface="Gotham Medium" charset="0"/>
                <a:ea typeface="Gotham Medium" charset="0"/>
                <a:cs typeface="Gotham Medium" charset="0"/>
              </a:rPr>
              <a:t>|</a:t>
            </a:r>
            <a:r>
              <a:rPr lang="en-US" sz="882" b="0" i="0" spc="529" baseline="0" dirty="0">
                <a:solidFill>
                  <a:schemeClr val="bg1"/>
                </a:solidFill>
                <a:latin typeface="Gotham Medium" charset="0"/>
                <a:ea typeface="Gotham Medium" charset="0"/>
                <a:cs typeface="Gotham Medium" charset="0"/>
              </a:rPr>
              <a:t> </a:t>
            </a:r>
            <a:r>
              <a:rPr lang="en-US" sz="882" b="0" i="0" baseline="0" dirty="0">
                <a:solidFill>
                  <a:schemeClr val="bg1"/>
                </a:solidFill>
                <a:latin typeface="Gotham Medium" charset="0"/>
                <a:ea typeface="Gotham Medium" charset="0"/>
                <a:cs typeface="Gotham Medium" charset="0"/>
              </a:rPr>
              <a:t>2</a:t>
            </a:r>
            <a:endParaRPr lang="en-US" sz="882" b="0" i="0" dirty="0">
              <a:solidFill>
                <a:schemeClr val="bg1"/>
              </a:solidFill>
              <a:latin typeface="Gotham Medium" charset="0"/>
              <a:ea typeface="Gotham Medium" charset="0"/>
              <a:cs typeface="Gotham Medium" charset="0"/>
            </a:endParaRPr>
          </a:p>
        </p:txBody>
      </p:sp>
      <p:pic>
        <p:nvPicPr>
          <p:cNvPr id="13" name="Picture 12" descr="A picture containing text&#10;&#10;Description automatically generated">
            <a:extLst>
              <a:ext uri="{FF2B5EF4-FFF2-40B4-BE49-F238E27FC236}">
                <a16:creationId xmlns:a16="http://schemas.microsoft.com/office/drawing/2014/main" id="{E7578CA4-3E4B-4418-886B-5C56FDB8ADAB}"/>
              </a:ext>
            </a:extLst>
          </p:cNvPr>
          <p:cNvPicPr>
            <a:picLocks noChangeAspect="1"/>
          </p:cNvPicPr>
          <p:nvPr/>
        </p:nvPicPr>
        <p:blipFill>
          <a:blip r:embed="rId3"/>
          <a:stretch>
            <a:fillRect/>
          </a:stretch>
        </p:blipFill>
        <p:spPr>
          <a:xfrm>
            <a:off x="3789340" y="8332932"/>
            <a:ext cx="2234915" cy="616187"/>
          </a:xfrm>
          <a:prstGeom prst="rect">
            <a:avLst/>
          </a:prstGeom>
        </p:spPr>
      </p:pic>
      <p:sp>
        <p:nvSpPr>
          <p:cNvPr id="15" name="TextBox 14">
            <a:extLst>
              <a:ext uri="{FF2B5EF4-FFF2-40B4-BE49-F238E27FC236}">
                <a16:creationId xmlns:a16="http://schemas.microsoft.com/office/drawing/2014/main" id="{B4A5C2BF-38DC-4AD2-8D60-F58D50ED3634}"/>
              </a:ext>
            </a:extLst>
          </p:cNvPr>
          <p:cNvSpPr txBox="1"/>
          <p:nvPr/>
        </p:nvSpPr>
        <p:spPr>
          <a:xfrm>
            <a:off x="311288" y="6032966"/>
            <a:ext cx="6235423" cy="2292935"/>
          </a:xfrm>
          <a:prstGeom prst="rect">
            <a:avLst/>
          </a:prstGeom>
          <a:noFill/>
        </p:spPr>
        <p:txBody>
          <a:bodyPr wrap="square">
            <a:spAutoFit/>
          </a:bodyPr>
          <a:lstStyle/>
          <a:p>
            <a:r>
              <a:rPr lang="en-US" sz="1200" dirty="0">
                <a:latin typeface="Arial" panose="020B0604020202020204" pitchFamily="34" charset="0"/>
                <a:cs typeface="Arial" panose="020B0604020202020204" pitchFamily="34" charset="0"/>
              </a:rPr>
              <a:t>In addition, the OPA Pharmacy Store Insurance program team at HUB have an in-depth knowledge of the privacy breach exposures that pharmacies face due to the increase in virtual care and the interconnection with various other healthcare servers (hospitals, LHINs, FHOs, etc.). HUB has experts that can walk pharmacy owners through these exposures and the various solutions to protect a pharmacy’s bottom line, to get your operation back up and running in the event of a privacy breach/cyber-attack.</a:t>
            </a: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Please contact the OPA HUB team at </a:t>
            </a:r>
            <a:r>
              <a:rPr lang="en-US" sz="1200" b="1" dirty="0">
                <a:latin typeface="Arial" panose="020B0604020202020204" pitchFamily="34" charset="0"/>
                <a:cs typeface="Arial" panose="020B0604020202020204" pitchFamily="34" charset="0"/>
                <a:hlinkClick r:id="rId4"/>
              </a:rPr>
              <a:t>opa@hubinternational.com</a:t>
            </a:r>
            <a:r>
              <a:rPr lang="en-US" sz="1200" b="1" dirty="0">
                <a:latin typeface="Arial" panose="020B0604020202020204" pitchFamily="34" charset="0"/>
                <a:cs typeface="Arial" panose="020B0604020202020204" pitchFamily="34" charset="0"/>
              </a:rPr>
              <a:t> or call </a:t>
            </a:r>
            <a:r>
              <a:rPr lang="en-US" sz="1200" b="1" dirty="0">
                <a:solidFill>
                  <a:srgbClr val="167BD4"/>
                </a:solidFill>
                <a:latin typeface="Arial" panose="020B0604020202020204" pitchFamily="34" charset="0"/>
                <a:cs typeface="Arial" panose="020B0604020202020204" pitchFamily="34" charset="0"/>
              </a:rPr>
              <a:t>855-672-7672</a:t>
            </a:r>
            <a:r>
              <a:rPr lang="en-US" sz="1200" b="1" dirty="0">
                <a:latin typeface="Arial" panose="020B0604020202020204" pitchFamily="34" charset="0"/>
                <a:cs typeface="Arial" panose="020B0604020202020204" pitchFamily="34" charset="0"/>
              </a:rPr>
              <a:t> to discuss OPA benefits along with what privacy breach/cyber insurance options would suit your practice operation best. </a:t>
            </a:r>
          </a:p>
          <a:p>
            <a:endParaRPr lang="en-US" sz="1100" dirty="0">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15A42151-DED3-485D-8E42-18A2A1783CD7}"/>
              </a:ext>
            </a:extLst>
          </p:cNvPr>
          <p:cNvSpPr txBox="1"/>
          <p:nvPr/>
        </p:nvSpPr>
        <p:spPr>
          <a:xfrm>
            <a:off x="347593" y="1024562"/>
            <a:ext cx="6162814" cy="2846933"/>
          </a:xfrm>
          <a:prstGeom prst="rect">
            <a:avLst/>
          </a:prstGeom>
          <a:noFill/>
        </p:spPr>
        <p:txBody>
          <a:bodyPr wrap="square">
            <a:spAutoFit/>
          </a:bodyPr>
          <a:lstStyle/>
          <a:p>
            <a:r>
              <a:rPr lang="en-US" sz="1200" dirty="0">
                <a:latin typeface="Arial" panose="020B0604020202020204" pitchFamily="34" charset="0"/>
                <a:cs typeface="Arial" panose="020B0604020202020204" pitchFamily="34" charset="0"/>
              </a:rPr>
              <a:t>The OPA Pharmacy Store Insurance program includes key coverages that are essential for pharmacy owners to protect their bottom line. The program provides all-risk property coverage, equipment breakdown coverage, crime, and liability coverage. In addition, the specially tailored OPA program also includes the following enhancements:</a:t>
            </a:r>
          </a:p>
          <a:p>
            <a:endParaRPr lang="en-US"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200" b="1" dirty="0">
                <a:latin typeface="Arial" panose="020B0604020202020204" pitchFamily="34" charset="0"/>
                <a:cs typeface="Arial" panose="020B0604020202020204" pitchFamily="34" charset="0"/>
              </a:rPr>
              <a:t>Entity professional liability coverage </a:t>
            </a:r>
            <a:r>
              <a:rPr lang="en-US" sz="1200" dirty="0">
                <a:latin typeface="Arial" panose="020B0604020202020204" pitchFamily="34" charset="0"/>
                <a:cs typeface="Arial" panose="020B0604020202020204" pitchFamily="34" charset="0"/>
              </a:rPr>
              <a:t>- $5,000,000 limit</a:t>
            </a:r>
          </a:p>
          <a:p>
            <a:pPr marL="581741" lvl="1"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Coverage to defend/protect the operating entity of the pharmacy, should it be named in a claim (most individual pharmacist professional liability policies exclude operating entities).</a:t>
            </a:r>
          </a:p>
          <a:p>
            <a:pPr marL="171450" indent="-171450">
              <a:buFont typeface="Arial" panose="020B0604020202020204" pitchFamily="34" charset="0"/>
              <a:buChar char="•"/>
            </a:pPr>
            <a:r>
              <a:rPr lang="en-US" sz="1200" b="1" dirty="0">
                <a:latin typeface="Arial" panose="020B0604020202020204" pitchFamily="34" charset="0"/>
                <a:cs typeface="Arial" panose="020B0604020202020204" pitchFamily="34" charset="0"/>
              </a:rPr>
              <a:t>Consequential loss coverage</a:t>
            </a:r>
          </a:p>
          <a:p>
            <a:pPr marL="581741" lvl="1"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Stock damage as a result of equipment breakdown.</a:t>
            </a:r>
          </a:p>
          <a:p>
            <a:pPr marL="581741" lvl="1"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$5,000,000 general liability limit, which is being required by landlords and in contracts such as the Universal Influenza Immunization Program (UIIP).</a:t>
            </a:r>
          </a:p>
          <a:p>
            <a:endParaRPr lang="en-US" sz="1200" dirty="0">
              <a:latin typeface="Arial" panose="020B0604020202020204" pitchFamily="34" charset="0"/>
              <a:cs typeface="Arial" panose="020B0604020202020204" pitchFamily="34" charset="0"/>
            </a:endParaRPr>
          </a:p>
          <a:p>
            <a:endParaRPr lang="en-US" sz="1100" dirty="0">
              <a:latin typeface="Arial" panose="020B0604020202020204" pitchFamily="34" charset="0"/>
              <a:cs typeface="Arial" panose="020B0604020202020204" pitchFamily="34" charset="0"/>
            </a:endParaRPr>
          </a:p>
        </p:txBody>
      </p:sp>
      <p:pic>
        <p:nvPicPr>
          <p:cNvPr id="1028" name="Picture 4">
            <a:extLst>
              <a:ext uri="{FF2B5EF4-FFF2-40B4-BE49-F238E27FC236}">
                <a16:creationId xmlns:a16="http://schemas.microsoft.com/office/drawing/2014/main" id="{4CC2F355-95F4-4DD8-8D66-AF3D4A7083AD}"/>
              </a:ext>
            </a:extLst>
          </p:cNvPr>
          <p:cNvPicPr>
            <a:picLocks noChangeAspect="1" noChangeArrowheads="1"/>
          </p:cNvPicPr>
          <p:nvPr/>
        </p:nvPicPr>
        <p:blipFill>
          <a:blip r:embed="rId5"/>
          <a:srcRect/>
          <a:stretch/>
        </p:blipFill>
        <p:spPr bwMode="auto">
          <a:xfrm>
            <a:off x="1724073" y="3571594"/>
            <a:ext cx="3409852" cy="2000812"/>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Straight Connector 9">
            <a:extLst>
              <a:ext uri="{FF2B5EF4-FFF2-40B4-BE49-F238E27FC236}">
                <a16:creationId xmlns:a16="http://schemas.microsoft.com/office/drawing/2014/main" id="{C816DE09-D786-4D34-9A18-F7FCD8BE8005}"/>
              </a:ext>
            </a:extLst>
          </p:cNvPr>
          <p:cNvCxnSpPr/>
          <p:nvPr/>
        </p:nvCxnSpPr>
        <p:spPr>
          <a:xfrm>
            <a:off x="347593" y="5820894"/>
            <a:ext cx="6162814" cy="0"/>
          </a:xfrm>
          <a:prstGeom prst="line">
            <a:avLst/>
          </a:prstGeom>
          <a:ln w="38100">
            <a:solidFill>
              <a:srgbClr val="167BD4"/>
            </a:solidFill>
          </a:ln>
        </p:spPr>
        <p:style>
          <a:lnRef idx="1">
            <a:schemeClr val="accent4"/>
          </a:lnRef>
          <a:fillRef idx="0">
            <a:schemeClr val="accent4"/>
          </a:fillRef>
          <a:effectRef idx="0">
            <a:schemeClr val="accent4"/>
          </a:effectRef>
          <a:fontRef idx="minor">
            <a:schemeClr val="tx1"/>
          </a:fontRef>
        </p:style>
      </p:cxnSp>
      <p:pic>
        <p:nvPicPr>
          <p:cNvPr id="5" name="Picture 4">
            <a:extLst>
              <a:ext uri="{FF2B5EF4-FFF2-40B4-BE49-F238E27FC236}">
                <a16:creationId xmlns:a16="http://schemas.microsoft.com/office/drawing/2014/main" id="{50838FC2-1C89-41DF-842F-ED3C18284887}"/>
              </a:ext>
            </a:extLst>
          </p:cNvPr>
          <p:cNvPicPr>
            <a:picLocks noChangeAspect="1"/>
          </p:cNvPicPr>
          <p:nvPr/>
        </p:nvPicPr>
        <p:blipFill>
          <a:blip r:embed="rId6"/>
          <a:srcRect/>
          <a:stretch/>
        </p:blipFill>
        <p:spPr>
          <a:xfrm>
            <a:off x="5158979" y="8332932"/>
            <a:ext cx="1387732" cy="647023"/>
          </a:xfrm>
          <a:prstGeom prst="rect">
            <a:avLst/>
          </a:prstGeom>
        </p:spPr>
      </p:pic>
    </p:spTree>
    <p:extLst>
      <p:ext uri="{BB962C8B-B14F-4D97-AF65-F5344CB8AC3E}">
        <p14:creationId xmlns:p14="http://schemas.microsoft.com/office/powerpoint/2010/main" val="81883641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6482B4F4B4953408B7D1444F58621AC" ma:contentTypeVersion="12" ma:contentTypeDescription="Create a new document." ma:contentTypeScope="" ma:versionID="044f7e3d0639e4c7cded1fb0e0910868">
  <xsd:schema xmlns:xsd="http://www.w3.org/2001/XMLSchema" xmlns:xs="http://www.w3.org/2001/XMLSchema" xmlns:p="http://schemas.microsoft.com/office/2006/metadata/properties" xmlns:ns2="e1b29e83-a62a-4889-8e8c-44acd67d3d84" xmlns:ns3="1ebe7e77-729f-4a65-8290-bdca9fd44e14" targetNamespace="http://schemas.microsoft.com/office/2006/metadata/properties" ma:root="true" ma:fieldsID="70463f52f9434ca234b277d30531bf89" ns2:_="" ns3:_="">
    <xsd:import namespace="e1b29e83-a62a-4889-8e8c-44acd67d3d84"/>
    <xsd:import namespace="1ebe7e77-729f-4a65-8290-bdca9fd44e1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b29e83-a62a-4889-8e8c-44acd67d3d8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ebe7e77-729f-4a65-8290-bdca9fd44e1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D8D71F1-DC2B-414E-9B64-1A19677217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1b29e83-a62a-4889-8e8c-44acd67d3d84"/>
    <ds:schemaRef ds:uri="1ebe7e77-729f-4a65-8290-bdca9fd44e1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FCB1C40-9297-42D1-B088-FFF3C1B817A1}">
  <ds:schemaRefs>
    <ds:schemaRef ds:uri="http://schemas.microsoft.com/sharepoint/v3/contenttype/forms"/>
  </ds:schemaRefs>
</ds:datastoreItem>
</file>

<file path=customXml/itemProps3.xml><?xml version="1.0" encoding="utf-8"?>
<ds:datastoreItem xmlns:ds="http://schemas.openxmlformats.org/officeDocument/2006/customXml" ds:itemID="{67020F43-3A0F-4DA9-8706-E4391B63D798}">
  <ds:schemaRefs>
    <ds:schemaRef ds:uri="http://schemas.microsoft.com/office/2006/documentManagement/types"/>
    <ds:schemaRef ds:uri="http://purl.org/dc/elements/1.1/"/>
    <ds:schemaRef ds:uri="http://schemas.microsoft.com/office/2006/metadata/properties"/>
    <ds:schemaRef ds:uri="e1b29e83-a62a-4889-8e8c-44acd67d3d84"/>
    <ds:schemaRef ds:uri="http://purl.org/dc/terms/"/>
    <ds:schemaRef ds:uri="1ebe7e77-729f-4a65-8290-bdca9fd44e14"/>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1146</TotalTime>
  <Words>462</Words>
  <Application>Microsoft Office PowerPoint</Application>
  <PresentationFormat>Letter Paper (8.5x11 in)</PresentationFormat>
  <Paragraphs>21</Paragraphs>
  <Slides>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Arial Black</vt:lpstr>
      <vt:lpstr>Calibri</vt:lpstr>
      <vt:lpstr>Gotham Book</vt:lpstr>
      <vt:lpstr>Gotham Medium</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Hadiya Robinson</dc:creator>
  <cp:lastModifiedBy>Bo Zivic</cp:lastModifiedBy>
  <cp:revision>34</cp:revision>
  <dcterms:created xsi:type="dcterms:W3CDTF">2017-07-12T14:23:53Z</dcterms:created>
  <dcterms:modified xsi:type="dcterms:W3CDTF">2021-11-18T15:35:11Z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0x01010016482B4F4B4953408B7D1444F58621AC</vt:lpwstr>
  </property>
</Properties>
</file>